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328" y="9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FEEC-E333-1744-A56A-D16CA0F69336}" type="datetimeFigureOut">
              <a:rPr lang="en-US" smtClean="0"/>
              <a:t>8/1/14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B1B2-A53B-8342-8E8F-3846CAA1D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3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disturbance of the magnetosphere-ionosphere system in which large amounts of energy from the solar wind that had been stored in the earth’s unstable </a:t>
            </a:r>
            <a:r>
              <a:rPr lang="en-US" dirty="0" err="1" smtClean="0"/>
              <a:t>magnetotail</a:t>
            </a:r>
            <a:r>
              <a:rPr lang="en-US" dirty="0" smtClean="0"/>
              <a:t> is released.</a:t>
            </a:r>
          </a:p>
          <a:p>
            <a:r>
              <a:rPr lang="en-US" dirty="0" smtClean="0"/>
              <a:t>An explosive release of energy on the night-side magnetosphere due to the interaction between the coupling of the Sun’s solar wind and the interplanetary magnetic field (IMF) with the Earth’s magnetic field. </a:t>
            </a:r>
          </a:p>
          <a:p>
            <a:r>
              <a:rPr lang="en-US" dirty="0"/>
              <a:t>	</a:t>
            </a:r>
            <a:r>
              <a:rPr lang="en-US" dirty="0" err="1" smtClean="0"/>
              <a:t>auroral</a:t>
            </a:r>
            <a:r>
              <a:rPr lang="en-US" dirty="0" smtClean="0"/>
              <a:t> </a:t>
            </a:r>
            <a:r>
              <a:rPr lang="en-US" dirty="0" err="1" smtClean="0"/>
              <a:t>substorm</a:t>
            </a:r>
            <a:r>
              <a:rPr lang="en-US" dirty="0" smtClean="0"/>
              <a:t>– rapid brightening and </a:t>
            </a:r>
            <a:r>
              <a:rPr lang="en-US" dirty="0" err="1" smtClean="0"/>
              <a:t>poleward</a:t>
            </a:r>
            <a:r>
              <a:rPr lang="en-US" dirty="0" smtClean="0"/>
              <a:t> expansion of the aurora.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3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1B2-A53B-8342-8E8F-3846CAA1D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29/2009GL041476" TargetMode="External"/><Relationship Id="rId3" Type="http://schemas.openxmlformats.org/officeDocument/2006/relationships/hyperlink" Target="http://dx.doi.org/10.1029/2009JA0151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Y4eBuAHJuVpbrM&amp;tbnid=7HBG2agK_RL-sM:&amp;ved=0CAUQjRw&amp;url=http://www.astrobio.net/topic/solar-system/venus/a-magnetic-surprise-from-venus/&amp;ei=bEPRU-igDpHxiQKvmYGADQ&amp;bvm=bv.71778758,d.cGU&amp;psig=AFQjCNEoGEmIDH_ETsZwPpNU9T8ag5kizQ&amp;ust=1406309599594989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Morphology and Dynamics of </a:t>
            </a:r>
            <a:r>
              <a:rPr lang="en-US" dirty="0" err="1" smtClean="0"/>
              <a:t>Auroral</a:t>
            </a:r>
            <a:r>
              <a:rPr lang="en-US" dirty="0" smtClean="0"/>
              <a:t> Arcs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Sarah Bender</a:t>
            </a:r>
          </a:p>
          <a:p>
            <a:r>
              <a:rPr lang="en-US" dirty="0" smtClean="0"/>
              <a:t>Mentor: Kyle Murphy</a:t>
            </a:r>
          </a:p>
          <a:p>
            <a:r>
              <a:rPr lang="en-US" dirty="0" smtClean="0"/>
              <a:t>8/7/2014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3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5727"/>
            <a:ext cx="7662864" cy="3949857"/>
          </a:xfrm>
        </p:spPr>
        <p:txBody>
          <a:bodyPr/>
          <a:lstStyle/>
          <a:p>
            <a:r>
              <a:rPr lang="en-US" dirty="0" err="1" smtClean="0"/>
              <a:t>Equatorward</a:t>
            </a:r>
            <a:r>
              <a:rPr lang="en-US" dirty="0" smtClean="0"/>
              <a:t> motion </a:t>
            </a:r>
            <a:r>
              <a:rPr lang="en-US" dirty="0"/>
              <a:t>of the onset arc during the growth phase is </a:t>
            </a:r>
            <a:r>
              <a:rPr lang="en-US" dirty="0" smtClean="0"/>
              <a:t>typical.</a:t>
            </a:r>
          </a:p>
          <a:p>
            <a:r>
              <a:rPr lang="en-US" dirty="0" smtClean="0"/>
              <a:t>No distinct NS arcs were found. </a:t>
            </a:r>
          </a:p>
          <a:p>
            <a:r>
              <a:rPr lang="en-US" dirty="0" smtClean="0"/>
              <a:t>We will next characterize </a:t>
            </a:r>
            <a:r>
              <a:rPr lang="en-US" dirty="0"/>
              <a:t>the intensity and </a:t>
            </a:r>
            <a:r>
              <a:rPr lang="en-US" dirty="0" smtClean="0"/>
              <a:t>track </a:t>
            </a:r>
            <a:r>
              <a:rPr lang="en-US" dirty="0"/>
              <a:t>the brightness of the arcs comparatively as well as the motion within the arc. </a:t>
            </a:r>
          </a:p>
        </p:txBody>
      </p:sp>
    </p:spTree>
    <p:extLst>
      <p:ext uri="{BB962C8B-B14F-4D97-AF65-F5344CB8AC3E}">
        <p14:creationId xmlns:p14="http://schemas.microsoft.com/office/powerpoint/2010/main" val="14160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/>
              <a:t>Kepko</a:t>
            </a:r>
            <a:r>
              <a:rPr lang="en-US" sz="2000" i="1" dirty="0"/>
              <a:t>, L., et al. (2009), </a:t>
            </a:r>
            <a:r>
              <a:rPr lang="en-US" sz="2000" i="1" dirty="0" err="1"/>
              <a:t>Equatorward</a:t>
            </a:r>
            <a:r>
              <a:rPr lang="en-US" sz="2000" i="1" dirty="0"/>
              <a:t> moving </a:t>
            </a:r>
            <a:r>
              <a:rPr lang="en-US" sz="2000" i="1" dirty="0" err="1"/>
              <a:t>auroral</a:t>
            </a:r>
            <a:r>
              <a:rPr lang="en-US" sz="2000" i="1" dirty="0"/>
              <a:t> signatures of a flow burst observed prior to </a:t>
            </a:r>
            <a:r>
              <a:rPr lang="en-US" sz="2000" i="1" dirty="0" err="1"/>
              <a:t>auroral</a:t>
            </a:r>
            <a:r>
              <a:rPr lang="en-US" sz="2000" i="1" dirty="0"/>
              <a:t> onset, </a:t>
            </a:r>
            <a:r>
              <a:rPr lang="en-US" sz="2000" i="1" dirty="0" err="1"/>
              <a:t>Geophys</a:t>
            </a:r>
            <a:r>
              <a:rPr lang="en-US" sz="2000" i="1" dirty="0"/>
              <a:t>. Res. </a:t>
            </a:r>
            <a:r>
              <a:rPr lang="en-US" sz="2000" i="1" dirty="0" err="1"/>
              <a:t>Lett</a:t>
            </a:r>
            <a:r>
              <a:rPr lang="en-US" sz="2000" i="1" dirty="0"/>
              <a:t>., 36, L24104, doi:</a:t>
            </a:r>
            <a:r>
              <a:rPr lang="en-US" sz="2000" i="1" dirty="0">
                <a:hlinkClick r:id="rId2" tooltip="Link to external resource: 10.1029/2009GL041476"/>
              </a:rPr>
              <a:t>10.1029/2009GL041476</a:t>
            </a:r>
            <a:r>
              <a:rPr lang="en-US" sz="2000" i="1" dirty="0"/>
              <a:t>.</a:t>
            </a:r>
          </a:p>
          <a:p>
            <a:r>
              <a:rPr lang="en-US" sz="2000" i="1" dirty="0"/>
              <a:t>Nishimura, Y., et al. (2010), </a:t>
            </a:r>
            <a:r>
              <a:rPr lang="en-US" sz="2000" i="1" dirty="0" err="1"/>
              <a:t>Substorm</a:t>
            </a:r>
            <a:r>
              <a:rPr lang="en-US" sz="2000" i="1" dirty="0"/>
              <a:t> triggering by new plasma intrusion: THEMIS all-sky imager observations, J. </a:t>
            </a:r>
            <a:r>
              <a:rPr lang="en-US" sz="2000" i="1" dirty="0" err="1"/>
              <a:t>Geophys</a:t>
            </a:r>
            <a:r>
              <a:rPr lang="en-US" sz="2000" i="1" dirty="0"/>
              <a:t>. Res., 115, A07222, doi:</a:t>
            </a:r>
            <a:r>
              <a:rPr lang="en-US" sz="2000" i="1" dirty="0">
                <a:hlinkClick r:id="rId3" tooltip="Link to external resource: 10.1029/2009JA015166"/>
              </a:rPr>
              <a:t>10.1029/2009JA015166</a:t>
            </a:r>
            <a:r>
              <a:rPr lang="en-US" sz="2000" i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19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71733" y="4090894"/>
            <a:ext cx="2472267" cy="1886573"/>
          </a:xfrm>
        </p:spPr>
        <p:txBody>
          <a:bodyPr>
            <a:normAutofit/>
          </a:bodyPr>
          <a:lstStyle/>
          <a:p>
            <a:r>
              <a:rPr lang="en-US" sz="1500" dirty="0"/>
              <a:t>Figure </a:t>
            </a:r>
            <a:r>
              <a:rPr lang="en-US" sz="1500" dirty="0" smtClean="0"/>
              <a:t>1: </a:t>
            </a:r>
            <a:r>
              <a:rPr lang="en-US" sz="1500" dirty="0"/>
              <a:t>The interaction of the solar wind with the Earth’s magnetosphere.</a:t>
            </a:r>
          </a:p>
          <a:p>
            <a:endParaRPr lang="en-US" dirty="0"/>
          </a:p>
        </p:txBody>
      </p:sp>
      <p:pic>
        <p:nvPicPr>
          <p:cNvPr id="6" name="irc_mi" descr="http://www.astrobio.net/images/galleryimages_images/Gallery_Image_746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73697"/>
            <a:ext cx="6270095" cy="384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Reconnection</a:t>
            </a:r>
            <a:endParaRPr lang="en-US" dirty="0"/>
          </a:p>
        </p:txBody>
      </p:sp>
      <p:pic>
        <p:nvPicPr>
          <p:cNvPr id="4" name="NASA - Magnetic Reconnect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7731" y="1488141"/>
            <a:ext cx="6451600" cy="4606530"/>
          </a:xfrm>
        </p:spPr>
      </p:pic>
    </p:spTree>
    <p:extLst>
      <p:ext uri="{BB962C8B-B14F-4D97-AF65-F5344CB8AC3E}">
        <p14:creationId xmlns:p14="http://schemas.microsoft.com/office/powerpoint/2010/main" val="2627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Substorms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775" y="2218268"/>
            <a:ext cx="7662864" cy="28089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 smtClean="0"/>
              <a:t>explosive </a:t>
            </a:r>
            <a:r>
              <a:rPr lang="en-US" sz="2400" dirty="0"/>
              <a:t>release of energy on the night-side magnetosphere due to the interaction between the coupling of the Sun’s solar wind and the interplanetary magnetic field (IMF) with the Earth’s magnetic </a:t>
            </a:r>
            <a:r>
              <a:rPr lang="en-US" sz="2400" dirty="0" smtClean="0"/>
              <a:t>field.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consequential </a:t>
            </a:r>
            <a:r>
              <a:rPr lang="en-US" dirty="0" err="1"/>
              <a:t>auroral</a:t>
            </a:r>
            <a:r>
              <a:rPr lang="en-US" dirty="0"/>
              <a:t> </a:t>
            </a:r>
            <a:r>
              <a:rPr lang="en-US" dirty="0" err="1"/>
              <a:t>substorm</a:t>
            </a:r>
            <a:r>
              <a:rPr lang="en-US" dirty="0"/>
              <a:t> is characterized by a rapid brightening and </a:t>
            </a:r>
            <a:r>
              <a:rPr lang="en-US" dirty="0" err="1"/>
              <a:t>poleward</a:t>
            </a:r>
            <a:r>
              <a:rPr lang="en-US" dirty="0"/>
              <a:t> expansion of the </a:t>
            </a:r>
            <a:r>
              <a:rPr lang="en-US" dirty="0" smtClean="0"/>
              <a:t>aurora.</a:t>
            </a:r>
          </a:p>
        </p:txBody>
      </p:sp>
      <p:pic>
        <p:nvPicPr>
          <p:cNvPr id="4" name="Picture 6" descr="Screen Shot 2014-07-24 at 8.4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6" y="4748850"/>
            <a:ext cx="5365964" cy="18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9284" y="5027171"/>
            <a:ext cx="226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three phases of the </a:t>
            </a:r>
            <a:r>
              <a:rPr lang="en-US" sz="1400" dirty="0" err="1" smtClean="0"/>
              <a:t>auroral</a:t>
            </a:r>
            <a:r>
              <a:rPr lang="en-US" sz="1400" dirty="0" smtClean="0"/>
              <a:t> </a:t>
            </a:r>
            <a:r>
              <a:rPr lang="en-US" sz="1400" dirty="0" err="1" smtClean="0"/>
              <a:t>substorm</a:t>
            </a:r>
            <a:r>
              <a:rPr lang="en-US" sz="1400" dirty="0" smtClean="0"/>
              <a:t>: growth phase, expansion phase, and recovery phase.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376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4" y="407379"/>
            <a:ext cx="8686800" cy="1143000"/>
          </a:xfrm>
        </p:spPr>
        <p:txBody>
          <a:bodyPr/>
          <a:lstStyle/>
          <a:p>
            <a:r>
              <a:rPr lang="en-US" dirty="0" smtClean="0"/>
              <a:t>What leads up to </a:t>
            </a:r>
            <a:r>
              <a:rPr lang="en-US" dirty="0" err="1" smtClean="0"/>
              <a:t>substorm</a:t>
            </a:r>
            <a:r>
              <a:rPr lang="en-US" dirty="0" smtClean="0"/>
              <a:t> onset?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347" y="5151217"/>
            <a:ext cx="5779558" cy="13173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CD model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NENL</a:t>
            </a:r>
            <a:r>
              <a:rPr lang="en-US" dirty="0" smtClean="0"/>
              <a:t> Model</a:t>
            </a:r>
            <a:endParaRPr lang="en-US" dirty="0"/>
          </a:p>
          <a:p>
            <a:r>
              <a:rPr lang="en-US" dirty="0" smtClean="0"/>
              <a:t>Nishimura et al. model</a:t>
            </a:r>
            <a:endParaRPr lang="en-US" dirty="0" smtClean="0"/>
          </a:p>
        </p:txBody>
      </p:sp>
      <p:pic>
        <p:nvPicPr>
          <p:cNvPr id="4" name="Picture 35" descr="Macintosh HD:Users:sarahbender:Desktop:Screen Shot 2014-07-28 at 7.53.37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7" y="2337116"/>
            <a:ext cx="6738380" cy="26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4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Nishimura et al. (2010)</a:t>
            </a:r>
            <a:endParaRPr lang="en-US" dirty="0"/>
          </a:p>
        </p:txBody>
      </p:sp>
      <p:pic>
        <p:nvPicPr>
          <p:cNvPr id="4" name="Content Placeholder 3" descr="Screen Shot 2014-08-01 at 10.26.23 AM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386"/>
          <a:stretch/>
        </p:blipFill>
        <p:spPr>
          <a:xfrm>
            <a:off x="631885" y="0"/>
            <a:ext cx="5331525" cy="6858000"/>
          </a:xfrm>
        </p:spPr>
      </p:pic>
    </p:spTree>
    <p:extLst>
      <p:ext uri="{BB962C8B-B14F-4D97-AF65-F5344CB8AC3E}">
        <p14:creationId xmlns:p14="http://schemas.microsoft.com/office/powerpoint/2010/main" val="362604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2"/>
            <a:ext cx="3635375" cy="499532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8" descr="http://themis.ssl.berkeley.edu/gbo/pics/map_2009-01.gif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660"/>
          <a:stretch/>
        </p:blipFill>
        <p:spPr bwMode="auto">
          <a:xfrm>
            <a:off x="863608" y="2116663"/>
            <a:ext cx="7620794" cy="42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266" y="894743"/>
            <a:ext cx="40978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THEMIS ASI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27 </a:t>
            </a:r>
            <a:r>
              <a:rPr lang="en-US" dirty="0" err="1" smtClean="0"/>
              <a:t>Substorms</a:t>
            </a:r>
            <a:r>
              <a:rPr lang="en-US" dirty="0" smtClean="0"/>
              <a:t>, avg. of 3 cameras each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Gaussian fit the </a:t>
            </a:r>
            <a:r>
              <a:rPr lang="en-US" dirty="0" err="1" smtClean="0"/>
              <a:t>poleward</a:t>
            </a:r>
            <a:r>
              <a:rPr lang="en-US" dirty="0" smtClean="0"/>
              <a:t>, </a:t>
            </a:r>
            <a:r>
              <a:rPr lang="en-US" dirty="0" err="1" smtClean="0"/>
              <a:t>equatorward</a:t>
            </a:r>
            <a:r>
              <a:rPr lang="en-US" dirty="0" smtClean="0"/>
              <a:t>, and onset arcs.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4934" y="6412951"/>
            <a:ext cx="45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Map of the ASI ground-based locations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653926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7" name="Picture 5" descr="plot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" b="4882"/>
          <a:stretch/>
        </p:blipFill>
        <p:spPr bwMode="auto">
          <a:xfrm>
            <a:off x="739775" y="1117600"/>
            <a:ext cx="7662864" cy="448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3574" y="5874435"/>
            <a:ext cx="726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Keogram</a:t>
            </a:r>
            <a:r>
              <a:rPr lang="en-US" sz="1600" dirty="0" smtClean="0"/>
              <a:t> </a:t>
            </a:r>
            <a:r>
              <a:rPr lang="en-US" sz="1600" dirty="0"/>
              <a:t>image of the GILL, SNKQ, FSMI, and FSIM stations for 2008/03/02 from 4:30:00 to 5:30:00</a:t>
            </a:r>
          </a:p>
        </p:txBody>
      </p:sp>
    </p:spTree>
    <p:extLst>
      <p:ext uri="{BB962C8B-B14F-4D97-AF65-F5344CB8AC3E}">
        <p14:creationId xmlns:p14="http://schemas.microsoft.com/office/powerpoint/2010/main" val="274702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7" descr="Screen Shot 2014-07-29 at 12.57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032"/>
            <a:ext cx="1789804" cy="17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reen Shot 2014-07-29 at 12.59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3" y="1812031"/>
            <a:ext cx="1789771" cy="17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creen Shot 2014-07-29 at 12.58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4" y="1812031"/>
            <a:ext cx="1789729" cy="17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creen Shot 2014-07-29 at 12.59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71" y="1812031"/>
            <a:ext cx="1789713" cy="17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08817" y="2169041"/>
            <a:ext cx="2141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6805">
              <a:defRPr/>
            </a:pPr>
            <a:r>
              <a:rPr lang="en-US" altLang="en-US" sz="1500" dirty="0" smtClean="0"/>
              <a:t>Image from the  GILL station </a:t>
            </a:r>
            <a:r>
              <a:rPr lang="en-US" altLang="en-US" sz="1500" dirty="0"/>
              <a:t>on 2008/02/03 from 4:46:00 to 4:56:00. </a:t>
            </a:r>
          </a:p>
          <a:p>
            <a:pPr algn="ctr" defTabSz="2056805">
              <a:defRPr/>
            </a:pPr>
            <a:r>
              <a:rPr lang="en-US" altLang="en-US" sz="1500" dirty="0" smtClean="0"/>
              <a:t>Full </a:t>
            </a:r>
            <a:r>
              <a:rPr lang="en-US" altLang="en-US" sz="1500" dirty="0" err="1"/>
              <a:t>auroral</a:t>
            </a:r>
            <a:r>
              <a:rPr lang="en-US" altLang="en-US" sz="1500" dirty="0"/>
              <a:t> arc, onset arc, </a:t>
            </a:r>
            <a:r>
              <a:rPr lang="en-US" altLang="en-US" sz="1500" dirty="0" err="1"/>
              <a:t>poleward</a:t>
            </a:r>
            <a:r>
              <a:rPr lang="en-US" altLang="en-US" sz="1500" dirty="0"/>
              <a:t> arc, and </a:t>
            </a:r>
            <a:r>
              <a:rPr lang="en-US" altLang="en-US" sz="1500" dirty="0" err="1" smtClean="0"/>
              <a:t>equatorward</a:t>
            </a:r>
            <a:r>
              <a:rPr lang="en-US" altLang="en-US" sz="1500" dirty="0" smtClean="0"/>
              <a:t> arcs.</a:t>
            </a:r>
            <a:endParaRPr lang="en-US" altLang="en-US" sz="1500" dirty="0"/>
          </a:p>
        </p:txBody>
      </p:sp>
      <p:pic>
        <p:nvPicPr>
          <p:cNvPr id="9" name="MOVI.2008.02.03.04.5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39" y="3612502"/>
            <a:ext cx="6011076" cy="3211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9200" y="4334933"/>
            <a:ext cx="264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The </a:t>
            </a:r>
            <a:r>
              <a:rPr lang="en-US" sz="1500" dirty="0" err="1" smtClean="0"/>
              <a:t>substorm</a:t>
            </a:r>
            <a:r>
              <a:rPr lang="en-US" sz="1500" dirty="0" smtClean="0"/>
              <a:t> seen in the GILL camera in relation the rest of the </a:t>
            </a:r>
            <a:r>
              <a:rPr lang="en-US" sz="1500" dirty="0" err="1" smtClean="0"/>
              <a:t>auroral</a:t>
            </a:r>
            <a:r>
              <a:rPr lang="en-US" sz="1500" dirty="0" smtClean="0"/>
              <a:t> arc.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0122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1933</TotalTime>
  <Words>462</Words>
  <Application>Microsoft Macintosh PowerPoint</Application>
  <PresentationFormat>On-screen Show (4:3)</PresentationFormat>
  <Paragraphs>45</Paragraphs>
  <Slides>11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Morphology and Dynamics of Auroral Arcs</vt:lpstr>
      <vt:lpstr>Introduction</vt:lpstr>
      <vt:lpstr>Magnetic Reconnection</vt:lpstr>
      <vt:lpstr>Substorms</vt:lpstr>
      <vt:lpstr>What leads up to substorm onset?</vt:lpstr>
      <vt:lpstr>Nishimura et al. (2010)</vt:lpstr>
      <vt:lpstr>Methodology</vt:lpstr>
      <vt:lpstr>Data</vt:lpstr>
      <vt:lpstr>Data</vt:lpstr>
      <vt:lpstr>Conclusions and Future Work</vt:lpstr>
      <vt:lpstr>References</vt:lpstr>
    </vt:vector>
  </TitlesOfParts>
  <Company>YUP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and Dynamics of Auroral Substorms</dc:title>
  <dc:creator>Sarah Bender</dc:creator>
  <cp:lastModifiedBy>Sarah Bender</cp:lastModifiedBy>
  <cp:revision>26</cp:revision>
  <dcterms:created xsi:type="dcterms:W3CDTF">2014-07-30T12:26:30Z</dcterms:created>
  <dcterms:modified xsi:type="dcterms:W3CDTF">2014-08-01T15:29:09Z</dcterms:modified>
</cp:coreProperties>
</file>